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2" r:id="rId4"/>
    <p:sldId id="257" r:id="rId5"/>
    <p:sldId id="259" r:id="rId6"/>
    <p:sldId id="260" r:id="rId7"/>
    <p:sldId id="258" r:id="rId8"/>
    <p:sldId id="261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80" r:id="rId23"/>
    <p:sldId id="278" r:id="rId24"/>
    <p:sldId id="281" r:id="rId25"/>
    <p:sldId id="282" r:id="rId26"/>
    <p:sldId id="277" r:id="rId27"/>
    <p:sldId id="283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DFA"/>
    <a:srgbClr val="FECF52"/>
    <a:srgbClr val="575D80"/>
    <a:srgbClr val="DCDDF8"/>
    <a:srgbClr val="E6E7F9"/>
    <a:srgbClr val="E6E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814DFA-52C1-3160-81F7-31C60234A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ABB1F2-A47F-951D-C93D-9775AB880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105507-2C68-D701-39EB-ED203FF9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F52630-CFAA-A875-FC15-1343F6FF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50653C-5E2F-F4E5-AC64-DBD816E5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025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B5892A-ACDF-4350-0625-6BC3C3EE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B231BB-6A78-E5B5-8481-612EFCF24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9C4715-8C58-56F0-FF0C-EC3B9CA1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7CF97A-0EC8-2136-E3F8-9FE157C7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A86F14-3FA6-09E1-75CA-38C8A7BD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27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EBB442E-D628-3FEF-C524-56A9BC105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8284AD-6629-1B12-A9E1-4BF6CA6B8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91BA59-9268-A970-B5E9-62BFA4CC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858A30-D33C-618A-DF99-B5000804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FDED3E-C4B3-73B4-8476-83A5F913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49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080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277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439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690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471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00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4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14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54F62-B8D4-2384-A50D-12128758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34EF6-6456-0E8E-793D-50ADFBDD1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E7B8A4-03D3-2889-D539-1E737FBA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765F0B-4873-3697-22EB-41C9BCCE6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E30715-39C6-CF63-6279-860A48B7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362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140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765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6657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218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1031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02256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989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2872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36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6434A2-B710-E92C-6B5E-9827A914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55BAD8-B386-0F7E-8ADF-CBBB560FD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7433B4-FB2A-7440-46FE-EAFD1432E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8C328E-E26E-E7FF-65F7-AD66B61D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3F1EAD-460F-B1FB-9238-E2922276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84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58491-1781-6E7F-3108-ED4C0FEB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82EFF2-0D20-EF4F-80AC-32EB96F4A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940074-399F-F208-674B-E456086F0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00E9F7-5CBF-B1A6-8AC0-5D2DF65E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8F6213-5CCE-0AFF-CBD1-68D854087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73C536-4613-059F-71C7-9E80CE89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58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80E465-933D-CE54-A7D5-A26BD066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99502C-7CAF-6161-DAD1-D4DCC3C85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E46402-5D8F-05A5-B8B1-1E6046832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5162FCA-02DC-A670-C405-54AF3EA0E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8A31F0-2658-30D0-3755-150E67060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9AC3C9A-4F0F-2923-295F-6614448E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8766FE4-7507-7B06-DCCB-F892E70D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54C2F93-CE7D-A432-AF89-207665EE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76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CC2F6-F1E9-02AB-E226-917B260E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4764F4-E32E-99E8-9B0B-D1EF1441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5BACE6-1042-3EA5-C93C-4FFBE2FA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1CD36B-5859-D41F-E279-6E1A4C77D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94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0D7ECA-DCAB-9D46-F4DD-D921C02E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DDD21F3-3736-91EC-9130-018C1576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2B2390-F306-AD72-0168-6CDA232B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32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5C5D9-BEA6-AAA9-EC4C-42F2E57D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B684B7-A2D9-E292-DE9A-B75D0E122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2CC2390-B04A-EB6C-9D14-7075AE9A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AA9701-44AB-E863-ACB0-2D990DA1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78F839-B3B8-2CE1-3B9A-DDA3059A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212AF9-10F1-8BEF-3302-4DD243DF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54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C9A9C-258E-310E-DA73-4445C2B9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CD75314-3DF9-2AED-374C-5E3B87292D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EA480B-097C-CDDB-F7BA-7F78D94F0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C99941-4337-A726-B7E0-74597A13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5B083F-D2CE-6C33-96FD-A339B104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B76E56-DB3B-A665-B7D4-2478EFA8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01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8EF3491-4E40-44B2-1FDA-6B27E9A17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993FA9-FE0E-6599-9097-4EAB9D17C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92DFA9-17B0-38AC-5B83-4DB56C85F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46DFBA-3ECB-E479-4F42-A0EA5668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555A91-1A77-9415-B52F-FC406DEB5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80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5B3D4ED-8B36-429A-9A4E-7D70F3A0EF19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496DDCB-AB80-4B90-AE73-942EED3CEC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362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D5BE6F2-8057-4C98-B341-D7C5D58E1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0" y="0"/>
            <a:ext cx="4848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903BB72-4C71-0C49-F82F-5D340189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選同意 按下一步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4F8871-5EB3-F976-B934-FAA849CE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63" y="1443945"/>
            <a:ext cx="711087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0DECFD-73EE-167D-C9FF-C4AB5C14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安裝位置 </a:t>
            </a:r>
            <a:r>
              <a:rPr lang="en-US" altLang="zh-TW" dirty="0"/>
              <a:t>C</a:t>
            </a:r>
            <a:r>
              <a:rPr lang="zh-TW" altLang="en-US" dirty="0"/>
              <a:t>槽</a:t>
            </a:r>
            <a:r>
              <a:rPr lang="en-US" altLang="zh-TW" dirty="0"/>
              <a:t>	</a:t>
            </a:r>
            <a:r>
              <a:rPr lang="zh-TW" altLang="en-US" dirty="0"/>
              <a:t>下一步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B51D33-3ADA-38FF-7EA3-AE65746D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257" y="1463449"/>
            <a:ext cx="6981486" cy="50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9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8D2CEC-E0CE-6115-1419-7C3134D6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名稱不動</a:t>
            </a:r>
            <a:r>
              <a:rPr lang="en-US" altLang="zh-TW" dirty="0"/>
              <a:t>	</a:t>
            </a:r>
            <a:r>
              <a:rPr lang="zh-TW" altLang="en-US" dirty="0"/>
              <a:t>下一步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F44EA1-1119-6130-73DB-30D25E37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29" y="1328444"/>
            <a:ext cx="7610977" cy="55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5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004-C4A0-8670-8929-BF112C4B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勾取</a:t>
            </a:r>
            <a:r>
              <a:rPr lang="en-US" altLang="zh-TW" dirty="0"/>
              <a:t>_</a:t>
            </a:r>
            <a:r>
              <a:rPr lang="zh-TW" altLang="en-US" dirty="0"/>
              <a:t>建立桌面圖示</a:t>
            </a:r>
            <a:r>
              <a:rPr lang="en-US" altLang="zh-TW" dirty="0"/>
              <a:t>	</a:t>
            </a:r>
            <a:r>
              <a:rPr lang="zh-TW" altLang="en-US" dirty="0"/>
              <a:t>下一步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7A01AB-8C3E-6BCA-F77C-DDD87C51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110" y="1396027"/>
            <a:ext cx="7393779" cy="53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DED4B0-62C6-F7DC-85C8-C968F65C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_</a:t>
            </a:r>
            <a:r>
              <a:rPr lang="zh-TW" altLang="en-US" dirty="0"/>
              <a:t>安裝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9D261C-6F7C-2E1D-FAB4-B2E4552E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91" y="692831"/>
            <a:ext cx="7556546" cy="550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87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3EF42-DE5E-A0E4-4FC0-D16F0939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安裝中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954624-519D-1F78-C587-956B6713D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37" y="544060"/>
            <a:ext cx="7761873" cy="56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0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F3740-2CAC-9385-5957-664C4341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安裝完成</a:t>
            </a:r>
            <a:r>
              <a:rPr lang="en-US" altLang="zh-TW" dirty="0"/>
              <a:t>	</a:t>
            </a:r>
            <a:r>
              <a:rPr lang="zh-TW" altLang="en-US" dirty="0"/>
              <a:t>點完成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D13FE2-EDDE-A0FC-373F-75138F40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47" y="1337970"/>
            <a:ext cx="7151109" cy="51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9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52124-B588-8F29-76B6-34D76F59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VSCODE</a:t>
            </a:r>
            <a:r>
              <a:rPr lang="zh-TW" altLang="en-US" dirty="0"/>
              <a:t> 開啟畫面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8905A3-3A9F-270C-8F4F-6188B387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485" y="1690688"/>
            <a:ext cx="7370707" cy="54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80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43A71-53F9-15B7-D002-63CD0F9F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桌面出現圖示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CB503A-C186-E9D3-3CFC-F57668A9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472" y="2372759"/>
            <a:ext cx="2178333" cy="25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7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81BB07-087E-DB7F-EB9D-B769CF60A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743" y="1898196"/>
            <a:ext cx="9158514" cy="4351338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安裝總流程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4000" dirty="0"/>
              <a:t>搜尋</a:t>
            </a:r>
            <a:r>
              <a:rPr lang="en-US" altLang="zh-TW" sz="4000" dirty="0"/>
              <a:t>&gt;</a:t>
            </a:r>
            <a:r>
              <a:rPr lang="zh-TW" altLang="en-US" sz="4000" dirty="0"/>
              <a:t>下載安裝檔</a:t>
            </a:r>
            <a:r>
              <a:rPr lang="en-US" altLang="zh-TW" sz="4000" dirty="0"/>
              <a:t>&gt;</a:t>
            </a:r>
            <a:r>
              <a:rPr lang="zh-TW" altLang="en-US" sz="4000" dirty="0"/>
              <a:t>執行安裝檔</a:t>
            </a:r>
            <a:r>
              <a:rPr lang="en-US" altLang="zh-TW" sz="4000" dirty="0"/>
              <a:t>&gt;</a:t>
            </a:r>
            <a:r>
              <a:rPr lang="zh-TW" altLang="en-US" sz="4000" dirty="0"/>
              <a:t>我同意</a:t>
            </a:r>
            <a:r>
              <a:rPr lang="en-US" altLang="zh-TW" sz="4000" dirty="0"/>
              <a:t>&gt;</a:t>
            </a:r>
          </a:p>
          <a:p>
            <a:pPr marL="0" indent="0">
              <a:buNone/>
            </a:pPr>
            <a:r>
              <a:rPr lang="zh-TW" altLang="en-US" sz="4000" dirty="0"/>
              <a:t>下一步</a:t>
            </a:r>
            <a:r>
              <a:rPr lang="en-US" altLang="zh-TW" sz="4000" dirty="0"/>
              <a:t>&gt;</a:t>
            </a:r>
            <a:r>
              <a:rPr lang="zh-TW" altLang="en-US" sz="4000" dirty="0"/>
              <a:t>下一步</a:t>
            </a:r>
            <a:r>
              <a:rPr lang="en-US" altLang="zh-TW" sz="4000" dirty="0"/>
              <a:t>…</a:t>
            </a:r>
          </a:p>
          <a:p>
            <a:pPr marL="0" indent="0">
              <a:buNone/>
            </a:pPr>
            <a:r>
              <a:rPr lang="en-US" altLang="zh-TW" sz="4000" dirty="0"/>
              <a:t>&gt;</a:t>
            </a:r>
            <a:r>
              <a:rPr lang="zh-TW" altLang="en-US" sz="4000" dirty="0"/>
              <a:t>勾選建立桌面圖示</a:t>
            </a:r>
            <a:r>
              <a:rPr lang="en-US" altLang="zh-TW" sz="4000" dirty="0"/>
              <a:t>&gt;</a:t>
            </a:r>
            <a:r>
              <a:rPr lang="zh-TW" altLang="en-US" sz="4000" dirty="0"/>
              <a:t>下一步</a:t>
            </a:r>
            <a:r>
              <a:rPr lang="en-US" altLang="zh-TW" sz="4000" dirty="0"/>
              <a:t>&gt;</a:t>
            </a:r>
            <a:r>
              <a:rPr lang="zh-TW" altLang="en-US" sz="4000" dirty="0"/>
              <a:t>安裝</a:t>
            </a:r>
            <a:r>
              <a:rPr lang="en-US" altLang="zh-TW" sz="4000" dirty="0"/>
              <a:t>&gt;</a:t>
            </a:r>
            <a:r>
              <a:rPr lang="zh-TW" altLang="en-US" sz="4000" dirty="0"/>
              <a:t>完成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9AD65190-1C62-92C2-5EA3-80029263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6E8F7"/>
            </a:gs>
            <a:gs pos="100000">
              <a:srgbClr val="DCDDF8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9558076-9742-801B-2DAD-6215E6266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191" y="1576214"/>
            <a:ext cx="10825617" cy="2130559"/>
          </a:xfrm>
        </p:spPr>
        <p:txBody>
          <a:bodyPr>
            <a:normAutofit/>
          </a:bodyPr>
          <a:lstStyle/>
          <a:p>
            <a:pPr algn="r"/>
            <a:r>
              <a:rPr lang="en-US" altLang="zh-TW" sz="6000" b="1" dirty="0">
                <a:solidFill>
                  <a:srgbClr val="575D80"/>
                </a:solidFill>
                <a:latin typeface="+mj-ea"/>
              </a:rPr>
              <a:t>2024</a:t>
            </a:r>
            <a:r>
              <a:rPr lang="zh-TW" altLang="en-US" sz="6000" b="1" dirty="0">
                <a:solidFill>
                  <a:srgbClr val="575D80"/>
                </a:solidFill>
                <a:latin typeface="+mj-ea"/>
              </a:rPr>
              <a:t>資訊科技與醫學資訊概念</a:t>
            </a:r>
            <a:br>
              <a:rPr lang="en-US" altLang="zh-TW" sz="6000" b="1" dirty="0">
                <a:solidFill>
                  <a:srgbClr val="575D80"/>
                </a:solidFill>
                <a:latin typeface="+mj-ea"/>
              </a:rPr>
            </a:br>
            <a:r>
              <a:rPr lang="zh-TW" altLang="en-US" sz="6000" b="1" dirty="0">
                <a:solidFill>
                  <a:srgbClr val="575D80"/>
                </a:solidFill>
                <a:latin typeface="+mj-ea"/>
              </a:rPr>
              <a:t>暑期體驗營</a:t>
            </a:r>
            <a:r>
              <a:rPr lang="en-US" altLang="zh-TW" sz="6000" b="1" dirty="0">
                <a:solidFill>
                  <a:srgbClr val="575D80"/>
                </a:solidFill>
                <a:latin typeface="+mj-ea"/>
              </a:rPr>
              <a:t>_</a:t>
            </a:r>
            <a:r>
              <a:rPr lang="zh-TW" altLang="en-US" sz="6000" b="1" dirty="0">
                <a:solidFill>
                  <a:srgbClr val="FECF52"/>
                </a:solidFill>
                <a:latin typeface="+mj-ea"/>
              </a:rPr>
              <a:t>陽明場</a:t>
            </a:r>
          </a:p>
        </p:txBody>
      </p:sp>
    </p:spTree>
    <p:extLst>
      <p:ext uri="{BB962C8B-B14F-4D97-AF65-F5344CB8AC3E}">
        <p14:creationId xmlns:p14="http://schemas.microsoft.com/office/powerpoint/2010/main" val="3162191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C54CB-A1C9-6C46-82EA-3E2BF04C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更改語言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158EA-5DEF-4647-DCFC-C98D1B5C3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36744E-C74C-CD8B-A4D4-48CAA8D7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71" y="1437698"/>
            <a:ext cx="11768328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793D34-DDAB-35B4-5ABC-58C40BD8E9E0}"/>
              </a:ext>
            </a:extLst>
          </p:cNvPr>
          <p:cNvSpPr/>
          <p:nvPr/>
        </p:nvSpPr>
        <p:spPr>
          <a:xfrm>
            <a:off x="216755" y="2847109"/>
            <a:ext cx="782782" cy="6627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87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48009-89E0-A623-F3C4-C39807BE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36F76B-5A8F-A0B8-401B-C67A65C0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09ABE3-66D2-F45F-395F-3C816FDF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96" y="160307"/>
            <a:ext cx="6015115" cy="65373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2075DE6-26C5-91DE-6B8F-8D641EAEB3EF}"/>
              </a:ext>
            </a:extLst>
          </p:cNvPr>
          <p:cNvSpPr/>
          <p:nvPr/>
        </p:nvSpPr>
        <p:spPr>
          <a:xfrm>
            <a:off x="1723176" y="365125"/>
            <a:ext cx="6197600" cy="2586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06537-DEEA-F6EC-6FFC-75EEFA0FAEB6}"/>
              </a:ext>
            </a:extLst>
          </p:cNvPr>
          <p:cNvSpPr/>
          <p:nvPr/>
        </p:nvSpPr>
        <p:spPr>
          <a:xfrm>
            <a:off x="8247215" y="1206371"/>
            <a:ext cx="2780145" cy="148936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輸入</a:t>
            </a:r>
            <a:r>
              <a:rPr lang="en-US" altLang="zh-TW" sz="3600" dirty="0" err="1"/>
              <a:t>chinese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53045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7DD46-652B-16EF-FAB9-2DFFB2F5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更改語言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3CDECB-D679-8091-FC6D-2596CEAA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4BF55D-4897-C1A0-381B-1607E41D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21" y="1470875"/>
            <a:ext cx="8412557" cy="50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5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04A66-F016-9F7B-3055-3B20CCF2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7F2A46-EE75-7FE2-E0FC-2C614E7F1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AF8815-E8E8-89AC-BD07-F8A085F0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40" y="0"/>
            <a:ext cx="1045331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33F43FD-3A35-5796-CB7B-6E8C04F007B9}"/>
              </a:ext>
            </a:extLst>
          </p:cNvPr>
          <p:cNvSpPr/>
          <p:nvPr/>
        </p:nvSpPr>
        <p:spPr>
          <a:xfrm>
            <a:off x="7878618" y="5467927"/>
            <a:ext cx="3444041" cy="13900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76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BB04FB-AEDB-92A6-12B3-0340AA73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B9FCBD-9ED1-D3B8-8739-F60C1AFA2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04BCEF-53D6-7775-47E6-E177C242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1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BFDBA-49CE-EA80-8194-48CF6B54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LIVE_SERVER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20C877-4FE4-E83C-7F58-160B18B6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79E5D2-F494-429C-D517-CC7F14C4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19" y="1292783"/>
            <a:ext cx="5152216" cy="53481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909885F-5191-E3D3-B5A7-B030D17753E6}"/>
              </a:ext>
            </a:extLst>
          </p:cNvPr>
          <p:cNvSpPr/>
          <p:nvPr/>
        </p:nvSpPr>
        <p:spPr>
          <a:xfrm>
            <a:off x="3260436" y="1690688"/>
            <a:ext cx="3509819" cy="10340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8F3FEB3-2449-8A12-22F2-E3B94B03E1E7}"/>
              </a:ext>
            </a:extLst>
          </p:cNvPr>
          <p:cNvSpPr/>
          <p:nvPr/>
        </p:nvSpPr>
        <p:spPr>
          <a:xfrm>
            <a:off x="6770255" y="2800927"/>
            <a:ext cx="3537527" cy="1256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輸入 </a:t>
            </a:r>
            <a:r>
              <a:rPr lang="en-US" altLang="zh-TW" sz="3200" dirty="0"/>
              <a:t>live server</a:t>
            </a: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F7F548-D6DA-D5EF-D05C-0BF5BC23CADF}"/>
              </a:ext>
            </a:extLst>
          </p:cNvPr>
          <p:cNvSpPr/>
          <p:nvPr/>
        </p:nvSpPr>
        <p:spPr>
          <a:xfrm>
            <a:off x="2350654" y="3875089"/>
            <a:ext cx="1334655" cy="5953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903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CB4605-9B57-DD76-D926-29F95079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985212-EE29-218D-A47D-4D765224B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5B83B2-F993-2964-9D2F-D4ED3C1E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177" y="269084"/>
            <a:ext cx="5983949" cy="57715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3318934-D6B0-C639-72E5-A46266CDFA5B}"/>
              </a:ext>
            </a:extLst>
          </p:cNvPr>
          <p:cNvSpPr/>
          <p:nvPr/>
        </p:nvSpPr>
        <p:spPr>
          <a:xfrm>
            <a:off x="3829363" y="2022767"/>
            <a:ext cx="4858328" cy="1320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36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A65E481-3CAA-BB36-875E-0EB07C98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師資介紹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B0C3449-5A9B-ECD1-D930-27E1094EC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84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FEAA8A-4122-4639-2B7C-E684E5F7D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000" y="566809"/>
            <a:ext cx="5213926" cy="5724381"/>
          </a:xfrm>
          <a:ln>
            <a:solidFill>
              <a:schemeClr val="accent1"/>
            </a:solidFill>
          </a:ln>
        </p:spPr>
        <p:txBody>
          <a:bodyPr/>
          <a:lstStyle/>
          <a:p>
            <a:endParaRPr lang="en-US" altLang="zh-TW" b="1" i="0" dirty="0">
              <a:effectLst/>
              <a:highlight>
                <a:srgbClr val="F6F9F6"/>
              </a:highlight>
              <a:latin typeface="Montserrat" panose="020F0502020204030204" pitchFamily="2" charset="0"/>
            </a:endParaRPr>
          </a:p>
          <a:p>
            <a:r>
              <a:rPr lang="zh-TW" altLang="en-US" b="1" i="0" dirty="0">
                <a:effectLst/>
                <a:highlight>
                  <a:srgbClr val="F6F9F6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蕭嘉宏</a:t>
            </a:r>
            <a:endParaRPr lang="en-US" altLang="zh-TW" b="1" i="0" dirty="0">
              <a:effectLst/>
              <a:highlight>
                <a:srgbClr val="F6F9F6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highlight>
                <a:srgbClr val="F6F9F6"/>
              </a:highlight>
              <a:latin typeface="Montserrat" panose="020F0502020204030204" pitchFamily="2" charset="0"/>
            </a:endParaRPr>
          </a:p>
          <a:p>
            <a:endParaRPr lang="en-US" altLang="zh-TW" b="1" i="0" dirty="0">
              <a:effectLst/>
              <a:highlight>
                <a:srgbClr val="F6F9F6"/>
              </a:highlight>
              <a:latin typeface="Montserrat" panose="020F0502020204030204" pitchFamily="2" charset="0"/>
            </a:endParaRPr>
          </a:p>
          <a:p>
            <a:endParaRPr lang="zh-TW" altLang="en-US" b="1" i="0" dirty="0">
              <a:effectLst/>
              <a:highlight>
                <a:srgbClr val="F6F9F6"/>
              </a:highlight>
              <a:latin typeface="Montserrat" panose="020F050202020403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solidFill>
                  <a:srgbClr val="3A3A3A"/>
                </a:solidFill>
                <a:effectLst/>
                <a:latin typeface="+mn-ea"/>
              </a:rPr>
              <a:t>學歷：陽明大學醫學工程</a:t>
            </a: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 </a:t>
            </a:r>
            <a:r>
              <a:rPr lang="zh-TW" altLang="en-US" sz="2000" b="0" i="0" dirty="0">
                <a:solidFill>
                  <a:srgbClr val="3A3A3A"/>
                </a:solidFill>
                <a:effectLst/>
                <a:latin typeface="+mn-ea"/>
              </a:rPr>
              <a:t>博士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solidFill>
                  <a:srgbClr val="3A3A3A"/>
                </a:solidFill>
                <a:effectLst/>
                <a:latin typeface="+mn-ea"/>
              </a:rPr>
              <a:t>專長：</a:t>
            </a:r>
            <a:endParaRPr lang="en-US" altLang="zh-TW" sz="2000" b="0" i="0" dirty="0">
              <a:solidFill>
                <a:srgbClr val="3A3A3A"/>
              </a:solidFill>
              <a:effectLst/>
              <a:latin typeface="+mn-ea"/>
            </a:endParaRPr>
          </a:p>
          <a:p>
            <a:pPr marL="457200" lvl="1" indent="0" fontAlgn="base">
              <a:buNone/>
            </a:pPr>
            <a:r>
              <a:rPr lang="en-US" altLang="zh-TW" sz="2000" b="0" i="0" dirty="0">
                <a:solidFill>
                  <a:srgbClr val="3A3A3A"/>
                </a:solidFill>
                <a:effectLst/>
                <a:latin typeface="+mn-ea"/>
              </a:rPr>
              <a:t>DICOM</a:t>
            </a:r>
            <a:r>
              <a:rPr lang="zh-TW" altLang="en-US" sz="2000" b="0" i="0" dirty="0">
                <a:solidFill>
                  <a:srgbClr val="3A3A3A"/>
                </a:solidFill>
                <a:effectLst/>
                <a:latin typeface="+mn-ea"/>
              </a:rPr>
              <a:t>規範</a:t>
            </a:r>
            <a:r>
              <a:rPr lang="en-US" altLang="zh-TW" sz="2000" b="0" i="0" dirty="0">
                <a:solidFill>
                  <a:srgbClr val="3A3A3A"/>
                </a:solidFill>
                <a:effectLst/>
                <a:latin typeface="+mn-ea"/>
              </a:rPr>
              <a:t>, </a:t>
            </a:r>
            <a:r>
              <a:rPr lang="zh-TW" altLang="en-US" sz="2000" b="0" i="0" dirty="0">
                <a:solidFill>
                  <a:srgbClr val="3A3A3A"/>
                </a:solidFill>
                <a:effectLst/>
                <a:latin typeface="+mn-ea"/>
              </a:rPr>
              <a:t>電子簽章資訊安全</a:t>
            </a:r>
            <a:r>
              <a:rPr lang="en-US" altLang="zh-TW" sz="2000" b="0" i="0" dirty="0">
                <a:solidFill>
                  <a:srgbClr val="3A3A3A"/>
                </a:solidFill>
                <a:effectLst/>
                <a:latin typeface="+mn-ea"/>
              </a:rPr>
              <a:t>,</a:t>
            </a:r>
          </a:p>
          <a:p>
            <a:pPr marL="457200" lvl="1" indent="0" fontAlgn="base">
              <a:buNone/>
            </a:pPr>
            <a:r>
              <a:rPr lang="zh-TW" altLang="en-US" sz="2000" b="0" i="0" dirty="0">
                <a:solidFill>
                  <a:srgbClr val="3A3A3A"/>
                </a:solidFill>
                <a:effectLst/>
                <a:latin typeface="+mn-ea"/>
              </a:rPr>
              <a:t>網路學習</a:t>
            </a:r>
            <a:r>
              <a:rPr lang="en-US" altLang="zh-TW" sz="2000" b="0" i="0" dirty="0">
                <a:solidFill>
                  <a:srgbClr val="3A3A3A"/>
                </a:solidFill>
                <a:effectLst/>
                <a:latin typeface="+mn-ea"/>
              </a:rPr>
              <a:t>, </a:t>
            </a:r>
            <a:r>
              <a:rPr lang="zh-TW" altLang="en-US" sz="2000" b="0" i="0" dirty="0">
                <a:solidFill>
                  <a:srgbClr val="3A3A3A"/>
                </a:solidFill>
                <a:effectLst/>
                <a:latin typeface="+mn-ea"/>
              </a:rPr>
              <a:t>類神經網路  </a:t>
            </a:r>
          </a:p>
          <a:p>
            <a:r>
              <a:rPr lang="zh-TW" altLang="en-US" sz="2000" dirty="0">
                <a:latin typeface="+mn-ea"/>
              </a:rPr>
              <a:t>現任</a:t>
            </a:r>
            <a:r>
              <a:rPr lang="en-US" altLang="zh-TW" sz="2000" dirty="0"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慈濟大學醫學資訊學系</a:t>
            </a: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專任副教授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16C77B-FBC6-3DCE-2C72-82A0D7A92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1436" y="566809"/>
            <a:ext cx="5502564" cy="5724381"/>
          </a:xfrm>
          <a:ln>
            <a:solidFill>
              <a:schemeClr val="accent1"/>
            </a:solidFill>
          </a:ln>
        </p:spPr>
        <p:txBody>
          <a:bodyPr/>
          <a:lstStyle/>
          <a:p>
            <a:endParaRPr lang="en-US" altLang="zh-TW" dirty="0"/>
          </a:p>
          <a:p>
            <a:r>
              <a:rPr lang="zh-TW" altLang="en-US" b="1" dirty="0">
                <a:highlight>
                  <a:srgbClr val="F6F9F6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簡求合</a:t>
            </a:r>
            <a:endParaRPr lang="en-US" altLang="zh-TW" b="1" dirty="0">
              <a:highlight>
                <a:srgbClr val="F6F9F6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學歷</a:t>
            </a:r>
            <a:r>
              <a:rPr lang="en-US" altLang="zh-TW" sz="2000" dirty="0">
                <a:solidFill>
                  <a:srgbClr val="3A3A3A"/>
                </a:solidFill>
                <a:latin typeface="+mn-ea"/>
              </a:rPr>
              <a:t>:	</a:t>
            </a: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慈濟大學醫學資訊 學士</a:t>
            </a:r>
            <a:endParaRPr lang="en-US" altLang="zh-TW" sz="2000" dirty="0">
              <a:solidFill>
                <a:srgbClr val="3A3A3A"/>
              </a:solidFill>
              <a:latin typeface="+mn-ea"/>
            </a:endParaRPr>
          </a:p>
          <a:p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專長</a:t>
            </a:r>
            <a:r>
              <a:rPr lang="en-US" altLang="zh-TW" sz="2000" dirty="0">
                <a:solidFill>
                  <a:srgbClr val="3A3A3A"/>
                </a:solidFill>
                <a:latin typeface="+mn-ea"/>
              </a:rPr>
              <a:t>:	</a:t>
            </a: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數位科技應用</a:t>
            </a:r>
            <a:r>
              <a:rPr lang="en-US" altLang="zh-TW" sz="2000" dirty="0">
                <a:solidFill>
                  <a:srgbClr val="3A3A3A"/>
                </a:solidFill>
                <a:latin typeface="+mn-ea"/>
              </a:rPr>
              <a:t>.</a:t>
            </a: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資訊科技教學</a:t>
            </a:r>
            <a:endParaRPr lang="en-US" altLang="zh-TW" sz="2000" dirty="0">
              <a:solidFill>
                <a:srgbClr val="3A3A3A"/>
              </a:solidFill>
              <a:latin typeface="+mn-ea"/>
            </a:endParaRPr>
          </a:p>
          <a:p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經歷</a:t>
            </a:r>
            <a:r>
              <a:rPr lang="en-US" altLang="zh-TW" sz="2000" dirty="0">
                <a:solidFill>
                  <a:srgbClr val="3A3A3A"/>
                </a:solidFill>
                <a:latin typeface="+mn-ea"/>
              </a:rPr>
              <a:t>:</a:t>
            </a: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 </a:t>
            </a:r>
            <a:endParaRPr lang="en-US" altLang="zh-TW" sz="2000" dirty="0">
              <a:solidFill>
                <a:srgbClr val="3A3A3A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3A3A3A"/>
                </a:solidFill>
                <a:latin typeface="+mn-ea"/>
              </a:rPr>
              <a:t>	</a:t>
            </a: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網路設備工程師</a:t>
            </a:r>
            <a:r>
              <a:rPr lang="en-US" altLang="zh-TW" sz="2000" dirty="0">
                <a:solidFill>
                  <a:srgbClr val="3A3A3A"/>
                </a:solidFill>
                <a:latin typeface="+mn-ea"/>
              </a:rPr>
              <a:t>.</a:t>
            </a: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國民中學資訊科技教師</a:t>
            </a:r>
            <a:endParaRPr lang="en-US" altLang="zh-TW" sz="2000" dirty="0">
              <a:solidFill>
                <a:srgbClr val="3A3A3A"/>
              </a:solidFill>
              <a:latin typeface="+mn-ea"/>
            </a:endParaRPr>
          </a:p>
          <a:p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現任</a:t>
            </a:r>
            <a:r>
              <a:rPr lang="en-US" altLang="zh-TW" sz="2000" dirty="0">
                <a:solidFill>
                  <a:srgbClr val="3A3A3A"/>
                </a:solidFill>
                <a:latin typeface="+mn-ea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     高雄師範大學 工業科技教育學系 研究師培生</a:t>
            </a:r>
            <a:endParaRPr lang="en-US" altLang="zh-TW" sz="2000" dirty="0">
              <a:solidFill>
                <a:srgbClr val="3A3A3A"/>
              </a:solidFill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EC3924-971E-291F-E6CD-F81F7D138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3" t="29091" r="50000" b="43434"/>
          <a:stretch/>
        </p:blipFill>
        <p:spPr>
          <a:xfrm>
            <a:off x="2530762" y="695611"/>
            <a:ext cx="2167941" cy="226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972891E-59E2-EF9B-BE59-6283BB955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34" r="4209"/>
          <a:stretch/>
        </p:blipFill>
        <p:spPr>
          <a:xfrm flipH="1">
            <a:off x="8312726" y="695611"/>
            <a:ext cx="2160000" cy="23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50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FEAA8A-4122-4639-2B7C-E684E5F7D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88000"/>
            <a:ext cx="5400000" cy="25200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沈傳諺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慈濟大學醫學資訊學系</a:t>
            </a:r>
            <a:endParaRPr lang="en-US" altLang="zh-TW" sz="2000" dirty="0">
              <a:solidFill>
                <a:srgbClr val="3A3A3A"/>
              </a:solidFill>
              <a:latin typeface="+mn-ea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生醫訊號應用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16C77B-FBC6-3DCE-2C72-82A0D7A92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4000" y="249382"/>
            <a:ext cx="5400000" cy="25200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林睿杰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慈濟大學醫學資訊學系</a:t>
            </a:r>
            <a:endParaRPr lang="en-US" altLang="zh-TW" sz="2000" dirty="0">
              <a:solidFill>
                <a:srgbClr val="3A3A3A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醫學資訊程式規劃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74486035-EBE4-DE02-75DB-44FDA083FE02}"/>
              </a:ext>
            </a:extLst>
          </p:cNvPr>
          <p:cNvSpPr txBox="1">
            <a:spLocks/>
          </p:cNvSpPr>
          <p:nvPr/>
        </p:nvSpPr>
        <p:spPr>
          <a:xfrm>
            <a:off x="360000" y="2988600"/>
            <a:ext cx="3600000" cy="35814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桂瑋杉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慈濟大學醫學資訊學系</a:t>
            </a:r>
            <a:endParaRPr lang="en-US" altLang="zh-TW" sz="2000" dirty="0">
              <a:solidFill>
                <a:srgbClr val="3A3A3A"/>
              </a:solidFill>
              <a:latin typeface="+mn-ea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醫學網頁程式設計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D35E144-2E50-C0DF-B45A-C96ABDFEBA51}"/>
              </a:ext>
            </a:extLst>
          </p:cNvPr>
          <p:cNvSpPr txBox="1">
            <a:spLocks/>
          </p:cNvSpPr>
          <p:nvPr/>
        </p:nvSpPr>
        <p:spPr>
          <a:xfrm>
            <a:off x="4296000" y="2988600"/>
            <a:ext cx="3600000" cy="35814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黃麗文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慈濟大學醫學資訊學系</a:t>
            </a:r>
            <a:endParaRPr lang="en-US" altLang="zh-TW" sz="2000" dirty="0">
              <a:solidFill>
                <a:srgbClr val="3A3A3A"/>
              </a:solidFill>
              <a:latin typeface="+mn-ea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生醫訊號標準協定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C0D5BFF-B154-E1F9-0B6A-7A3B6ED86E33}"/>
              </a:ext>
            </a:extLst>
          </p:cNvPr>
          <p:cNvSpPr txBox="1">
            <a:spLocks/>
          </p:cNvSpPr>
          <p:nvPr/>
        </p:nvSpPr>
        <p:spPr>
          <a:xfrm>
            <a:off x="8244000" y="2988600"/>
            <a:ext cx="3600000" cy="35814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何采榛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慈濟大學醫學資訊學系</a:t>
            </a:r>
            <a:endParaRPr lang="en-US" altLang="zh-TW" sz="2000" dirty="0">
              <a:solidFill>
                <a:srgbClr val="3A3A3A"/>
              </a:solidFill>
              <a:latin typeface="+mn-ea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3A3A3A"/>
                </a:solidFill>
                <a:latin typeface="+mn-ea"/>
              </a:rPr>
              <a:t>生醫資訊標準化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 descr="一張含有 人員, 人的臉孔, 微笑, 時尚配件 的圖片&#10;&#10;自動產生的描述">
            <a:extLst>
              <a:ext uri="{FF2B5EF4-FFF2-40B4-BE49-F238E27FC236}">
                <a16:creationId xmlns:a16="http://schemas.microsoft.com/office/drawing/2014/main" id="{4C003601-345F-2E68-4EEE-7B61AE929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71" y="3128823"/>
            <a:ext cx="1800000" cy="1800000"/>
          </a:xfrm>
          <a:prstGeom prst="rect">
            <a:avLst/>
          </a:prstGeom>
        </p:spPr>
      </p:pic>
      <p:pic>
        <p:nvPicPr>
          <p:cNvPr id="14" name="圖片 13" descr="一張含有 人員, 人的臉孔, 室內, 牆 的圖片&#10;&#10;自動產生的描述">
            <a:extLst>
              <a:ext uri="{FF2B5EF4-FFF2-40B4-BE49-F238E27FC236}">
                <a16:creationId xmlns:a16="http://schemas.microsoft.com/office/drawing/2014/main" id="{02C019D3-4FA6-9583-3EF5-87D59598E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8663" r="-703" b="13189"/>
          <a:stretch/>
        </p:blipFill>
        <p:spPr>
          <a:xfrm>
            <a:off x="9701708" y="519382"/>
            <a:ext cx="1485000" cy="1980000"/>
          </a:xfrm>
          <a:prstGeom prst="rect">
            <a:avLst/>
          </a:prstGeom>
        </p:spPr>
      </p:pic>
      <p:pic>
        <p:nvPicPr>
          <p:cNvPr id="16" name="圖片 15" descr="一張含有 天空, 戶外, 服裝, 雲 的圖片&#10;&#10;自動產生的描述">
            <a:extLst>
              <a:ext uri="{FF2B5EF4-FFF2-40B4-BE49-F238E27FC236}">
                <a16:creationId xmlns:a16="http://schemas.microsoft.com/office/drawing/2014/main" id="{10E725A2-CF95-3670-1C08-E9A70FA0D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4" t="28932" r="25290" b="26905"/>
          <a:stretch/>
        </p:blipFill>
        <p:spPr>
          <a:xfrm>
            <a:off x="3553500" y="519382"/>
            <a:ext cx="1485000" cy="1980000"/>
          </a:xfrm>
          <a:prstGeom prst="rect">
            <a:avLst/>
          </a:prstGeom>
        </p:spPr>
      </p:pic>
      <p:pic>
        <p:nvPicPr>
          <p:cNvPr id="23" name="圖片 22" descr="一張含有 戶外, 足部穿著, 服裝, 天空 的圖片&#10;&#10;自動產生的描述">
            <a:extLst>
              <a:ext uri="{FF2B5EF4-FFF2-40B4-BE49-F238E27FC236}">
                <a16:creationId xmlns:a16="http://schemas.microsoft.com/office/drawing/2014/main" id="{6CF68F45-7D59-7B9C-777B-2DA9B930A5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8" t="24819" r="15741" b="44538"/>
          <a:stretch/>
        </p:blipFill>
        <p:spPr>
          <a:xfrm>
            <a:off x="1911927" y="3128823"/>
            <a:ext cx="1800000" cy="1800000"/>
          </a:xfrm>
          <a:prstGeom prst="rect">
            <a:avLst/>
          </a:prstGeom>
        </p:spPr>
      </p:pic>
      <p:pic>
        <p:nvPicPr>
          <p:cNvPr id="8" name="圖片 7" descr="一張含有 人員, 草, 服裝, 人的臉孔 的圖片&#10;&#10;自動產生的描述">
            <a:extLst>
              <a:ext uri="{FF2B5EF4-FFF2-40B4-BE49-F238E27FC236}">
                <a16:creationId xmlns:a16="http://schemas.microsoft.com/office/drawing/2014/main" id="{DC9DD06E-359F-32A2-6150-9C1320F361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18229" r="16739" b="22048"/>
          <a:stretch/>
        </p:blipFill>
        <p:spPr>
          <a:xfrm>
            <a:off x="9794072" y="312882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9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FBA9DB-D289-002A-C082-EC76406B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VSCODE</a:t>
            </a:r>
            <a:r>
              <a:rPr lang="zh-TW" altLang="en-US" dirty="0"/>
              <a:t> 環境安裝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603F1D-AFFA-7A54-F740-D57FC6372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C3F02A-2E72-FBB6-8D01-333CBB54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774" y="768350"/>
            <a:ext cx="3727676" cy="372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3BA0007-ED64-6668-8BE4-3A58F590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瀏覽器搜尋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B39D1C-112A-0399-FCE0-28BE9F903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035459-A570-D30D-7D57-420C70DF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81" y="0"/>
            <a:ext cx="7017695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2C26EDE-E6BA-D5C6-A5A4-CD7D6B46E323}"/>
              </a:ext>
            </a:extLst>
          </p:cNvPr>
          <p:cNvSpPr/>
          <p:nvPr/>
        </p:nvSpPr>
        <p:spPr>
          <a:xfrm>
            <a:off x="4038580" y="1323294"/>
            <a:ext cx="5831133" cy="12167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43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526C0-6477-EDD3-898F-488FCA77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5895CA-FC1A-7697-FEA8-E200359C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2E69B3-3DBF-4CAE-5B3E-59D69783D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8993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463AFD9-EAAF-ECBC-08E3-2CE087CA8BAD}"/>
              </a:ext>
            </a:extLst>
          </p:cNvPr>
          <p:cNvSpPr/>
          <p:nvPr/>
        </p:nvSpPr>
        <p:spPr>
          <a:xfrm>
            <a:off x="2177142" y="2569029"/>
            <a:ext cx="2627087" cy="142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57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3D1102-DD23-C36B-36AA-1F68A381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開啟下載資料夾 點擊</a:t>
            </a:r>
            <a:r>
              <a:rPr lang="en-US" altLang="zh-TW" dirty="0"/>
              <a:t>VSCODE</a:t>
            </a:r>
            <a:r>
              <a:rPr lang="zh-TW" altLang="en-US" dirty="0"/>
              <a:t>安裝檔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C47143-7D1B-CA2B-47B5-C4AF5152F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543E35-3276-2271-47FB-CC353E03D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2291318"/>
            <a:ext cx="11631648" cy="34199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FC6C96-8D51-61CB-12A8-B074EB9C8FC1}"/>
              </a:ext>
            </a:extLst>
          </p:cNvPr>
          <p:cNvSpPr/>
          <p:nvPr/>
        </p:nvSpPr>
        <p:spPr>
          <a:xfrm>
            <a:off x="1698171" y="3825032"/>
            <a:ext cx="2627087" cy="5727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BEB3A6-0B6E-34E8-9356-DC39D08B1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329" y="4148749"/>
            <a:ext cx="1795367" cy="1795367"/>
          </a:xfrm>
          <a:prstGeom prst="rect">
            <a:avLst/>
          </a:prstGeom>
        </p:spPr>
      </p:pic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FD7BE291-B150-D391-C934-B3A619A8BCF2}"/>
              </a:ext>
            </a:extLst>
          </p:cNvPr>
          <p:cNvSpPr/>
          <p:nvPr/>
        </p:nvSpPr>
        <p:spPr>
          <a:xfrm rot="9073256" flipH="1">
            <a:off x="4008075" y="4253660"/>
            <a:ext cx="3365583" cy="1912288"/>
          </a:xfrm>
          <a:prstGeom prst="wedgeRoundRect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6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919</TotalTime>
  <Words>262</Words>
  <Application>Microsoft Office PowerPoint</Application>
  <PresentationFormat>寬螢幕</PresentationFormat>
  <Paragraphs>73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微軟正黑體</vt:lpstr>
      <vt:lpstr>新細明體</vt:lpstr>
      <vt:lpstr>Arial</vt:lpstr>
      <vt:lpstr>Century Gothic</vt:lpstr>
      <vt:lpstr>Montserrat</vt:lpstr>
      <vt:lpstr>Wingdings 3</vt:lpstr>
      <vt:lpstr>Office 佈景主題</vt:lpstr>
      <vt:lpstr>切割線</vt:lpstr>
      <vt:lpstr>PowerPoint 簡報</vt:lpstr>
      <vt:lpstr>2024資訊科技與醫學資訊概念 暑期體驗營_陽明場</vt:lpstr>
      <vt:lpstr>師資介紹</vt:lpstr>
      <vt:lpstr>PowerPoint 簡報</vt:lpstr>
      <vt:lpstr>PowerPoint 簡報</vt:lpstr>
      <vt:lpstr>VSCODE 環境安裝</vt:lpstr>
      <vt:lpstr>瀏覽器搜尋</vt:lpstr>
      <vt:lpstr>PowerPoint 簡報</vt:lpstr>
      <vt:lpstr>開啟下載資料夾 點擊VSCODE安裝檔</vt:lpstr>
      <vt:lpstr>選同意 按下一步</vt:lpstr>
      <vt:lpstr>安裝位置 C槽 下一步</vt:lpstr>
      <vt:lpstr>名稱不動 下一步</vt:lpstr>
      <vt:lpstr>勾取_建立桌面圖示 下一步 </vt:lpstr>
      <vt:lpstr>點選_安裝</vt:lpstr>
      <vt:lpstr>安裝中</vt:lpstr>
      <vt:lpstr>安裝完成 點完成</vt:lpstr>
      <vt:lpstr>VSCODE 開啟畫面</vt:lpstr>
      <vt:lpstr>桌面出現圖示</vt:lpstr>
      <vt:lpstr>PowerPoint 簡報</vt:lpstr>
      <vt:lpstr>更改語言</vt:lpstr>
      <vt:lpstr>PowerPoint 簡報</vt:lpstr>
      <vt:lpstr>更改語言</vt:lpstr>
      <vt:lpstr>PowerPoint 簡報</vt:lpstr>
      <vt:lpstr>PowerPoint 簡報</vt:lpstr>
      <vt:lpstr>安裝LIVE_SERVER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求合 簡</dc:creator>
  <cp:lastModifiedBy>沈傳諺</cp:lastModifiedBy>
  <cp:revision>4</cp:revision>
  <dcterms:created xsi:type="dcterms:W3CDTF">2024-06-29T19:10:36Z</dcterms:created>
  <dcterms:modified xsi:type="dcterms:W3CDTF">2024-08-21T19:33:28Z</dcterms:modified>
</cp:coreProperties>
</file>